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1"/>
  </p:sldMasterIdLst>
  <p:notesMasterIdLst>
    <p:notesMasterId r:id="rId20"/>
  </p:notesMasterIdLst>
  <p:sldIdLst>
    <p:sldId id="256" r:id="rId2"/>
    <p:sldId id="257" r:id="rId3"/>
    <p:sldId id="262" r:id="rId4"/>
    <p:sldId id="263" r:id="rId5"/>
    <p:sldId id="271" r:id="rId6"/>
    <p:sldId id="272" r:id="rId7"/>
    <p:sldId id="273" r:id="rId8"/>
    <p:sldId id="280" r:id="rId9"/>
    <p:sldId id="281" r:id="rId10"/>
    <p:sldId id="282" r:id="rId11"/>
    <p:sldId id="265" r:id="rId12"/>
    <p:sldId id="261" r:id="rId13"/>
    <p:sldId id="266" r:id="rId14"/>
    <p:sldId id="276" r:id="rId15"/>
    <p:sldId id="274" r:id="rId16"/>
    <p:sldId id="275" r:id="rId17"/>
    <p:sldId id="259"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BF4478-8E02-705A-E6F0-D1923269B4CB}" v="172" dt="2024-04-17T18:21:53.084"/>
    <p1510:client id="{26EBAD49-3D33-6FDB-2165-D6FA76F3EDB4}" v="30" dt="2024-04-18T23:14:57.629"/>
    <p1510:client id="{3A975949-8F9D-A6EA-2D78-70F2B0633ACE}" v="630" dt="2024-04-18T22:01:57.9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679F73-A9EC-4AFE-A4B0-8165E981477D}" type="datetimeFigureOut">
              <a:t>4/18/2024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F8A8C1-077F-498B-A5F8-6BF52BB03DF8}" type="slidenum">
              <a:t>‹#›</a:t>
            </a:fld>
            <a:endParaRPr lang="en-US"/>
          </a:p>
        </p:txBody>
      </p:sp>
    </p:spTree>
    <p:extLst>
      <p:ext uri="{BB962C8B-B14F-4D97-AF65-F5344CB8AC3E}">
        <p14:creationId xmlns:p14="http://schemas.microsoft.com/office/powerpoint/2010/main" val="358284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Hello and welcome to our presentation on our app called </a:t>
            </a:r>
            <a:r>
              <a:rPr lang="en-US" dirty="0" err="1">
                <a:ea typeface="Calibri"/>
                <a:cs typeface="Calibri"/>
              </a:rPr>
              <a:t>ArtEcho</a:t>
            </a:r>
            <a:r>
              <a:rPr lang="en-US" dirty="0">
                <a:ea typeface="Calibri"/>
                <a:cs typeface="Calibri"/>
              </a:rPr>
              <a:t>.</a:t>
            </a:r>
          </a:p>
          <a:p>
            <a:r>
              <a:rPr lang="en-US" dirty="0">
                <a:ea typeface="Calibri"/>
                <a:cs typeface="Calibri"/>
              </a:rPr>
              <a:t>I'm [name]x4</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7AF8A8C1-077F-498B-A5F8-6BF52BB03DF8}" type="slidenum">
              <a:t>1</a:t>
            </a:fld>
            <a:endParaRPr lang="en-US"/>
          </a:p>
        </p:txBody>
      </p:sp>
    </p:spTree>
    <p:extLst>
      <p:ext uri="{BB962C8B-B14F-4D97-AF65-F5344CB8AC3E}">
        <p14:creationId xmlns:p14="http://schemas.microsoft.com/office/powerpoint/2010/main" val="651769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endParaRPr lang="en-US" dirty="0">
              <a:ea typeface="Calibri"/>
              <a:cs typeface="Calibri"/>
            </a:endParaRPr>
          </a:p>
          <a:p>
            <a:r>
              <a:rPr lang="en-US" dirty="0">
                <a:ea typeface="Calibri"/>
                <a:cs typeface="Calibri"/>
              </a:rPr>
              <a:t>Explain layout/features of home screen</a:t>
            </a:r>
          </a:p>
        </p:txBody>
      </p:sp>
      <p:sp>
        <p:nvSpPr>
          <p:cNvPr id="4" name="Slide Number Placeholder 3"/>
          <p:cNvSpPr>
            <a:spLocks noGrp="1"/>
          </p:cNvSpPr>
          <p:nvPr>
            <p:ph type="sldNum" sz="quarter" idx="5"/>
          </p:nvPr>
        </p:nvSpPr>
        <p:spPr/>
        <p:txBody>
          <a:bodyPr/>
          <a:lstStyle/>
          <a:p>
            <a:fld id="{7AF8A8C1-077F-498B-A5F8-6BF52BB03DF8}" type="slidenum">
              <a:t>10</a:t>
            </a:fld>
            <a:endParaRPr lang="en-US"/>
          </a:p>
        </p:txBody>
      </p:sp>
    </p:spTree>
    <p:extLst>
      <p:ext uri="{BB962C8B-B14F-4D97-AF65-F5344CB8AC3E}">
        <p14:creationId xmlns:p14="http://schemas.microsoft.com/office/powerpoint/2010/main" val="639351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AF8A8C1-077F-498B-A5F8-6BF52BB03DF8}" type="slidenum">
              <a:rPr lang="en-US"/>
              <a:t>11</a:t>
            </a:fld>
            <a:endParaRPr lang="en-US"/>
          </a:p>
        </p:txBody>
      </p:sp>
    </p:spTree>
    <p:extLst>
      <p:ext uri="{BB962C8B-B14F-4D97-AF65-F5344CB8AC3E}">
        <p14:creationId xmlns:p14="http://schemas.microsoft.com/office/powerpoint/2010/main" val="3971159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2" indent="-342900">
              <a:buChar char="•"/>
            </a:pPr>
            <a:r>
              <a:rPr lang="en-US" dirty="0"/>
              <a:t>What are things that you've learned from building the app?</a:t>
            </a:r>
          </a:p>
          <a:p>
            <a:pPr marL="342900" lvl="2" indent="-342900">
              <a:buChar char="•"/>
            </a:pPr>
            <a:r>
              <a:rPr lang="en-US" dirty="0"/>
              <a:t>Any specific difficulty that you had?</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AF8A8C1-077F-498B-A5F8-6BF52BB03DF8}" type="slidenum">
              <a:rPr lang="en-US"/>
              <a:t>15</a:t>
            </a:fld>
            <a:endParaRPr lang="en-US"/>
          </a:p>
        </p:txBody>
      </p:sp>
    </p:spTree>
    <p:extLst>
      <p:ext uri="{BB962C8B-B14F-4D97-AF65-F5344CB8AC3E}">
        <p14:creationId xmlns:p14="http://schemas.microsoft.com/office/powerpoint/2010/main" val="433968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7AF8A8C1-077F-498B-A5F8-6BF52BB03DF8}" type="slidenum">
              <a:t>17</a:t>
            </a:fld>
            <a:endParaRPr lang="en-US"/>
          </a:p>
        </p:txBody>
      </p:sp>
    </p:spTree>
    <p:extLst>
      <p:ext uri="{BB962C8B-B14F-4D97-AF65-F5344CB8AC3E}">
        <p14:creationId xmlns:p14="http://schemas.microsoft.com/office/powerpoint/2010/main" val="991177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a typeface="Calibri"/>
                <a:cs typeface="Calibri"/>
              </a:rPr>
              <a:t>ArtEcho</a:t>
            </a:r>
            <a:r>
              <a:rPr lang="en-US" dirty="0">
                <a:ea typeface="Calibri"/>
                <a:cs typeface="Calibri"/>
              </a:rPr>
              <a:t> is an app that helps people understand art pieces like paintings and sculptures you would commonly find in a museum.</a:t>
            </a:r>
          </a:p>
          <a:p>
            <a:pPr marL="0"/>
            <a:endParaRPr lang="en-US" dirty="0">
              <a:ea typeface="Calibri"/>
              <a:cs typeface="Calibri"/>
            </a:endParaRPr>
          </a:p>
          <a:p>
            <a:r>
              <a:rPr lang="en-US" dirty="0">
                <a:ea typeface="Calibri"/>
                <a:cs typeface="Calibri"/>
              </a:rPr>
              <a:t>It takes a photo as input and then outputs an LLM-generated description of the art piece.</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7AF8A8C1-077F-498B-A5F8-6BF52BB03DF8}" type="slidenum">
              <a:t>2</a:t>
            </a:fld>
            <a:endParaRPr lang="en-US"/>
          </a:p>
        </p:txBody>
      </p:sp>
    </p:spTree>
    <p:extLst>
      <p:ext uri="{BB962C8B-B14F-4D97-AF65-F5344CB8AC3E}">
        <p14:creationId xmlns:p14="http://schemas.microsoft.com/office/powerpoint/2010/main" val="373237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The app is intended to be used for educational purposes, from parents trying to teach their kids about art to laypeople who want to learn more.</a:t>
            </a:r>
          </a:p>
        </p:txBody>
      </p:sp>
      <p:sp>
        <p:nvSpPr>
          <p:cNvPr id="4" name="Slide Number Placeholder 3"/>
          <p:cNvSpPr>
            <a:spLocks noGrp="1"/>
          </p:cNvSpPr>
          <p:nvPr>
            <p:ph type="sldNum" sz="quarter" idx="5"/>
          </p:nvPr>
        </p:nvSpPr>
        <p:spPr/>
        <p:txBody>
          <a:bodyPr/>
          <a:lstStyle/>
          <a:p>
            <a:fld id="{7AF8A8C1-077F-498B-A5F8-6BF52BB03DF8}" type="slidenum">
              <a:rPr lang="en-US"/>
              <a:t>3</a:t>
            </a:fld>
            <a:endParaRPr lang="en-US"/>
          </a:p>
        </p:txBody>
      </p:sp>
    </p:spTree>
    <p:extLst>
      <p:ext uri="{BB962C8B-B14F-4D97-AF65-F5344CB8AC3E}">
        <p14:creationId xmlns:p14="http://schemas.microsoft.com/office/powerpoint/2010/main" val="3360688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The point of an app like this is to help those who would otherwise find art boring to dig deeper and engage with art on a level that would be more meaningful to them.</a:t>
            </a:r>
          </a:p>
        </p:txBody>
      </p:sp>
      <p:sp>
        <p:nvSpPr>
          <p:cNvPr id="4" name="Slide Number Placeholder 3"/>
          <p:cNvSpPr>
            <a:spLocks noGrp="1"/>
          </p:cNvSpPr>
          <p:nvPr>
            <p:ph type="sldNum" sz="quarter" idx="5"/>
          </p:nvPr>
        </p:nvSpPr>
        <p:spPr/>
        <p:txBody>
          <a:bodyPr/>
          <a:lstStyle/>
          <a:p>
            <a:fld id="{7AF8A8C1-077F-498B-A5F8-6BF52BB03DF8}" type="slidenum">
              <a:rPr lang="en-US"/>
              <a:t>4</a:t>
            </a:fld>
            <a:endParaRPr lang="en-US"/>
          </a:p>
        </p:txBody>
      </p:sp>
    </p:spTree>
    <p:extLst>
      <p:ext uri="{BB962C8B-B14F-4D97-AF65-F5344CB8AC3E}">
        <p14:creationId xmlns:p14="http://schemas.microsoft.com/office/powerpoint/2010/main" val="2983174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2" indent="-342900">
              <a:buChar char="•"/>
            </a:pPr>
            <a:r>
              <a:rPr lang="en-US"/>
              <a:t>Your initial plans. Were you able to complete building all the functionalities? If not, what are the functionalities that you could not build? Why?</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AF8A8C1-077F-498B-A5F8-6BF52BB03DF8}" type="slidenum">
              <a:rPr lang="en-US"/>
              <a:t>6</a:t>
            </a:fld>
            <a:endParaRPr lang="en-US"/>
          </a:p>
        </p:txBody>
      </p:sp>
    </p:spTree>
    <p:extLst>
      <p:ext uri="{BB962C8B-B14F-4D97-AF65-F5344CB8AC3E}">
        <p14:creationId xmlns:p14="http://schemas.microsoft.com/office/powerpoint/2010/main" val="3539948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2" indent="-342900">
              <a:buChar char="•"/>
            </a:pPr>
            <a:r>
              <a:rPr lang="en-US" dirty="0"/>
              <a:t>Describe the future goal of development. (future features, unfinished functionalities, etc.)</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AF8A8C1-077F-498B-A5F8-6BF52BB03DF8}" type="slidenum">
              <a:rPr lang="en-US"/>
              <a:t>7</a:t>
            </a:fld>
            <a:endParaRPr lang="en-US"/>
          </a:p>
        </p:txBody>
      </p:sp>
    </p:spTree>
    <p:extLst>
      <p:ext uri="{BB962C8B-B14F-4D97-AF65-F5344CB8AC3E}">
        <p14:creationId xmlns:p14="http://schemas.microsoft.com/office/powerpoint/2010/main" val="3755165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Worth 20 points</a:t>
            </a:r>
          </a:p>
        </p:txBody>
      </p:sp>
      <p:sp>
        <p:nvSpPr>
          <p:cNvPr id="4" name="Slide Number Placeholder 3"/>
          <p:cNvSpPr>
            <a:spLocks noGrp="1"/>
          </p:cNvSpPr>
          <p:nvPr>
            <p:ph type="sldNum" sz="quarter" idx="5"/>
          </p:nvPr>
        </p:nvSpPr>
        <p:spPr/>
        <p:txBody>
          <a:bodyPr/>
          <a:lstStyle/>
          <a:p>
            <a:fld id="{7AF8A8C1-077F-498B-A5F8-6BF52BB03DF8}" type="slidenum">
              <a:rPr lang="en-US"/>
              <a:t>5</a:t>
            </a:fld>
            <a:endParaRPr lang="en-US"/>
          </a:p>
        </p:txBody>
      </p:sp>
    </p:spTree>
    <p:extLst>
      <p:ext uri="{BB962C8B-B14F-4D97-AF65-F5344CB8AC3E}">
        <p14:creationId xmlns:p14="http://schemas.microsoft.com/office/powerpoint/2010/main" val="3037533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endParaRPr lang="en-US" dirty="0">
              <a:ea typeface="Calibri"/>
              <a:cs typeface="Calibri"/>
            </a:endParaRPr>
          </a:p>
          <a:p>
            <a:r>
              <a:rPr lang="en-US" dirty="0">
                <a:ea typeface="Calibri"/>
                <a:cs typeface="Calibri"/>
              </a:rPr>
              <a:t>Explain layout/features of home screen</a:t>
            </a:r>
          </a:p>
        </p:txBody>
      </p:sp>
      <p:sp>
        <p:nvSpPr>
          <p:cNvPr id="4" name="Slide Number Placeholder 3"/>
          <p:cNvSpPr>
            <a:spLocks noGrp="1"/>
          </p:cNvSpPr>
          <p:nvPr>
            <p:ph type="sldNum" sz="quarter" idx="5"/>
          </p:nvPr>
        </p:nvSpPr>
        <p:spPr/>
        <p:txBody>
          <a:bodyPr/>
          <a:lstStyle/>
          <a:p>
            <a:fld id="{7AF8A8C1-077F-498B-A5F8-6BF52BB03DF8}" type="slidenum">
              <a:t>8</a:t>
            </a:fld>
            <a:endParaRPr lang="en-US"/>
          </a:p>
        </p:txBody>
      </p:sp>
    </p:spTree>
    <p:extLst>
      <p:ext uri="{BB962C8B-B14F-4D97-AF65-F5344CB8AC3E}">
        <p14:creationId xmlns:p14="http://schemas.microsoft.com/office/powerpoint/2010/main" val="4168765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endParaRPr lang="en-US" dirty="0">
              <a:ea typeface="Calibri"/>
              <a:cs typeface="Calibri"/>
            </a:endParaRPr>
          </a:p>
          <a:p>
            <a:r>
              <a:rPr lang="en-US" dirty="0">
                <a:ea typeface="Calibri"/>
                <a:cs typeface="Calibri"/>
              </a:rPr>
              <a:t>Explain how to login or register</a:t>
            </a:r>
          </a:p>
        </p:txBody>
      </p:sp>
      <p:sp>
        <p:nvSpPr>
          <p:cNvPr id="4" name="Slide Number Placeholder 3"/>
          <p:cNvSpPr>
            <a:spLocks noGrp="1"/>
          </p:cNvSpPr>
          <p:nvPr>
            <p:ph type="sldNum" sz="quarter" idx="5"/>
          </p:nvPr>
        </p:nvSpPr>
        <p:spPr/>
        <p:txBody>
          <a:bodyPr/>
          <a:lstStyle/>
          <a:p>
            <a:fld id="{7AF8A8C1-077F-498B-A5F8-6BF52BB03DF8}" type="slidenum">
              <a:t>9</a:t>
            </a:fld>
            <a:endParaRPr lang="en-US"/>
          </a:p>
        </p:txBody>
      </p:sp>
    </p:spTree>
    <p:extLst>
      <p:ext uri="{BB962C8B-B14F-4D97-AF65-F5344CB8AC3E}">
        <p14:creationId xmlns:p14="http://schemas.microsoft.com/office/powerpoint/2010/main" val="4124240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4/18/2024</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4841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4/18/2024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91911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4/18/2024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23928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4/18/2024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29134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4/18/2024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11138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4/18/2024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28309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4/18/2024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35957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4/18/2024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38581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4/18/2024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57494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4/18/2024</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92786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4/18/2024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38673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4/18/2024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06981091"/>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45" r:id="rId6"/>
    <p:sldLayoutId id="2147483941" r:id="rId7"/>
    <p:sldLayoutId id="2147483942" r:id="rId8"/>
    <p:sldLayoutId id="2147483943" r:id="rId9"/>
    <p:sldLayoutId id="2147483944" r:id="rId10"/>
    <p:sldLayoutId id="214748394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curiouspratik/ArtEcho.gi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blogs.getty.edu/iris/whats-the-value-of-a-museum-field-tri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flickr.com/photos/fusion_of_horizons/19602257945/"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1" name="Rectangle 15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descr="A mosaic of colorful geometric shapes">
            <a:extLst>
              <a:ext uri="{FF2B5EF4-FFF2-40B4-BE49-F238E27FC236}">
                <a16:creationId xmlns:a16="http://schemas.microsoft.com/office/drawing/2014/main" id="{BEA3CCB5-79E0-4C90-B94C-01DA1DBBB189}"/>
              </a:ext>
            </a:extLst>
          </p:cNvPr>
          <p:cNvPicPr>
            <a:picLocks noChangeAspect="1"/>
          </p:cNvPicPr>
          <p:nvPr/>
        </p:nvPicPr>
        <p:blipFill rotWithShape="1">
          <a:blip r:embed="rId3"/>
          <a:srcRect r="9624"/>
          <a:stretch/>
        </p:blipFill>
        <p:spPr>
          <a:xfrm>
            <a:off x="3523488" y="10"/>
            <a:ext cx="8668512" cy="6857990"/>
          </a:xfrm>
          <a:prstGeom prst="rect">
            <a:avLst/>
          </a:prstGeom>
        </p:spPr>
      </p:pic>
      <p:sp>
        <p:nvSpPr>
          <p:cNvPr id="152" name="Rectangle 15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7981" y="1122363"/>
            <a:ext cx="4023360" cy="3204134"/>
          </a:xfrm>
        </p:spPr>
        <p:txBody>
          <a:bodyPr anchor="b">
            <a:normAutofit/>
          </a:bodyPr>
          <a:lstStyle/>
          <a:p>
            <a:r>
              <a:rPr lang="en-US" sz="4800" err="1">
                <a:ea typeface="Meiryo"/>
              </a:rPr>
              <a:t>ArtEcho</a:t>
            </a:r>
            <a:endParaRPr lang="en-US" sz="4800" err="1"/>
          </a:p>
        </p:txBody>
      </p:sp>
      <p:sp>
        <p:nvSpPr>
          <p:cNvPr id="3" name="Subtitle 2"/>
          <p:cNvSpPr>
            <a:spLocks noGrp="1"/>
          </p:cNvSpPr>
          <p:nvPr>
            <p:ph type="subTitle" idx="1"/>
          </p:nvPr>
        </p:nvSpPr>
        <p:spPr>
          <a:xfrm>
            <a:off x="477980" y="4872922"/>
            <a:ext cx="4023359" cy="1208141"/>
          </a:xfrm>
        </p:spPr>
        <p:txBody>
          <a:bodyPr>
            <a:normAutofit/>
          </a:bodyPr>
          <a:lstStyle/>
          <a:p>
            <a:r>
              <a:rPr lang="en-US" sz="2000"/>
              <a:t>Pratik Patil, Stephanie Mortel, Yilin Liu, </a:t>
            </a:r>
            <a:r>
              <a:rPr lang="en-US" sz="2000" err="1"/>
              <a:t>Dongjing</a:t>
            </a:r>
            <a:r>
              <a:rPr lang="en-US" sz="2000"/>
              <a:t> Li</a:t>
            </a:r>
          </a:p>
        </p:txBody>
      </p:sp>
      <p:sp>
        <p:nvSpPr>
          <p:cNvPr id="153" name="Rectangle 15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descr="A blue circle with white text&#10;&#10;Description automatically generated">
            <a:extLst>
              <a:ext uri="{FF2B5EF4-FFF2-40B4-BE49-F238E27FC236}">
                <a16:creationId xmlns:a16="http://schemas.microsoft.com/office/drawing/2014/main" id="{AF573B77-B15C-0E14-5935-1910E3A4D3E7}"/>
              </a:ext>
            </a:extLst>
          </p:cNvPr>
          <p:cNvPicPr>
            <a:picLocks noChangeAspect="1"/>
          </p:cNvPicPr>
          <p:nvPr/>
        </p:nvPicPr>
        <p:blipFill>
          <a:blip r:embed="rId4"/>
          <a:stretch>
            <a:fillRect/>
          </a:stretch>
        </p:blipFill>
        <p:spPr>
          <a:xfrm>
            <a:off x="6741543" y="1371600"/>
            <a:ext cx="4114800" cy="4114800"/>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FDAC-8CA9-66A7-F619-09012EEBE1F8}"/>
              </a:ext>
            </a:extLst>
          </p:cNvPr>
          <p:cNvSpPr>
            <a:spLocks noGrp="1"/>
          </p:cNvSpPr>
          <p:nvPr>
            <p:ph type="title"/>
          </p:nvPr>
        </p:nvSpPr>
        <p:spPr/>
        <p:txBody>
          <a:bodyPr/>
          <a:lstStyle/>
          <a:p>
            <a:r>
              <a:rPr lang="en-US" dirty="0"/>
              <a:t>Home Screen: Logged In</a:t>
            </a:r>
          </a:p>
        </p:txBody>
      </p:sp>
      <p:sp>
        <p:nvSpPr>
          <p:cNvPr id="3" name="Content Placeholder 2">
            <a:extLst>
              <a:ext uri="{FF2B5EF4-FFF2-40B4-BE49-F238E27FC236}">
                <a16:creationId xmlns:a16="http://schemas.microsoft.com/office/drawing/2014/main" id="{E8E04072-B797-36B0-1097-EA18D32E0CFE}"/>
              </a:ext>
            </a:extLst>
          </p:cNvPr>
          <p:cNvSpPr>
            <a:spLocks noGrp="1"/>
          </p:cNvSpPr>
          <p:nvPr>
            <p:ph sz="half" idx="1"/>
          </p:nvPr>
        </p:nvSpPr>
        <p:spPr/>
        <p:txBody>
          <a:bodyPr vert="horz" lIns="91440" tIns="45720" rIns="91440" bIns="45720" rtlCol="0" anchor="t">
            <a:normAutofit/>
          </a:bodyPr>
          <a:lstStyle/>
          <a:p>
            <a:r>
              <a:rPr lang="en-US" dirty="0"/>
              <a:t>New users will have no saved descriptions</a:t>
            </a:r>
          </a:p>
          <a:p>
            <a:r>
              <a:rPr lang="en-US" dirty="0"/>
              <a:t>Existing users will see list of saved descriptions</a:t>
            </a:r>
          </a:p>
          <a:p>
            <a:r>
              <a:rPr lang="en-US" dirty="0"/>
              <a:t>Add button: allows user to generate new art descriptions</a:t>
            </a:r>
          </a:p>
          <a:p>
            <a:endParaRPr lang="en-US" dirty="0"/>
          </a:p>
          <a:p>
            <a:endParaRPr lang="en-US" dirty="0"/>
          </a:p>
        </p:txBody>
      </p:sp>
      <p:pic>
        <p:nvPicPr>
          <p:cNvPr id="5" name="Content Placeholder 4" descr="A black rectangular device with a white screen&#10;&#10;Description automatically generated">
            <a:extLst>
              <a:ext uri="{FF2B5EF4-FFF2-40B4-BE49-F238E27FC236}">
                <a16:creationId xmlns:a16="http://schemas.microsoft.com/office/drawing/2014/main" id="{F3C8C100-1F4D-B5A4-EA74-3DD2EAC76F4C}"/>
              </a:ext>
            </a:extLst>
          </p:cNvPr>
          <p:cNvPicPr>
            <a:picLocks noGrp="1" noChangeAspect="1"/>
          </p:cNvPicPr>
          <p:nvPr>
            <p:ph sz="half" idx="2"/>
          </p:nvPr>
        </p:nvPicPr>
        <p:blipFill>
          <a:blip r:embed="rId3"/>
          <a:stretch>
            <a:fillRect/>
          </a:stretch>
        </p:blipFill>
        <p:spPr>
          <a:xfrm>
            <a:off x="8044612" y="2267712"/>
            <a:ext cx="1977992" cy="4114800"/>
          </a:xfrm>
        </p:spPr>
      </p:pic>
    </p:spTree>
    <p:extLst>
      <p:ext uri="{BB962C8B-B14F-4D97-AF65-F5344CB8AC3E}">
        <p14:creationId xmlns:p14="http://schemas.microsoft.com/office/powerpoint/2010/main" val="695475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2845F-D8F3-0127-FC8C-FFF63A0A1125}"/>
              </a:ext>
            </a:extLst>
          </p:cNvPr>
          <p:cNvSpPr>
            <a:spLocks noGrp="1"/>
          </p:cNvSpPr>
          <p:nvPr>
            <p:ph type="title"/>
          </p:nvPr>
        </p:nvSpPr>
        <p:spPr/>
        <p:txBody>
          <a:bodyPr/>
          <a:lstStyle/>
          <a:p>
            <a:r>
              <a:rPr lang="en-US" dirty="0">
                <a:ea typeface="+mj-lt"/>
                <a:cs typeface="+mj-lt"/>
              </a:rPr>
              <a:t>Photo and Prompt Input </a:t>
            </a:r>
            <a:endParaRPr lang="en-US" dirty="0">
              <a:solidFill>
                <a:srgbClr val="808080"/>
              </a:solidFill>
              <a:ea typeface="+mj-lt"/>
              <a:cs typeface="+mj-lt"/>
            </a:endParaRPr>
          </a:p>
        </p:txBody>
      </p:sp>
      <p:sp>
        <p:nvSpPr>
          <p:cNvPr id="3" name="Content Placeholder 2">
            <a:extLst>
              <a:ext uri="{FF2B5EF4-FFF2-40B4-BE49-F238E27FC236}">
                <a16:creationId xmlns:a16="http://schemas.microsoft.com/office/drawing/2014/main" id="{E8A7C3E8-F3B5-3444-9106-AE52FD8A1601}"/>
              </a:ext>
            </a:extLst>
          </p:cNvPr>
          <p:cNvSpPr>
            <a:spLocks noGrp="1"/>
          </p:cNvSpPr>
          <p:nvPr>
            <p:ph sz="half" idx="1"/>
          </p:nvPr>
        </p:nvSpPr>
        <p:spPr/>
        <p:txBody>
          <a:bodyPr vert="horz" lIns="91440" tIns="45720" rIns="91440" bIns="45720" rtlCol="0" anchor="t">
            <a:normAutofit fontScale="85000" lnSpcReduction="20000"/>
          </a:bodyPr>
          <a:lstStyle/>
          <a:p>
            <a:r>
              <a:rPr lang="en-US" dirty="0"/>
              <a:t>User can take photo using the camera or select a pre-recorded photo</a:t>
            </a:r>
          </a:p>
          <a:p>
            <a:r>
              <a:rPr lang="en-US" dirty="0"/>
              <a:t>User enters a prompt to generate relevant info they are interested in</a:t>
            </a:r>
          </a:p>
          <a:p>
            <a:r>
              <a:rPr lang="en-US" dirty="0"/>
              <a:t>Confirm button: prompts app to generate a relevant response to the inputs via Gemini Vision Pro 1.0 API</a:t>
            </a:r>
          </a:p>
        </p:txBody>
      </p:sp>
      <p:pic>
        <p:nvPicPr>
          <p:cNvPr id="5" name="Content Placeholder 4" descr="A screen shot of a phone&#10;&#10;Description automatically generated">
            <a:extLst>
              <a:ext uri="{FF2B5EF4-FFF2-40B4-BE49-F238E27FC236}">
                <a16:creationId xmlns:a16="http://schemas.microsoft.com/office/drawing/2014/main" id="{C7644B90-6AF3-37B0-267F-4AB38DFB2B65}"/>
              </a:ext>
            </a:extLst>
          </p:cNvPr>
          <p:cNvPicPr>
            <a:picLocks noGrp="1" noChangeAspect="1"/>
          </p:cNvPicPr>
          <p:nvPr>
            <p:ph sz="half" idx="2"/>
          </p:nvPr>
        </p:nvPicPr>
        <p:blipFill>
          <a:blip r:embed="rId3"/>
          <a:stretch>
            <a:fillRect/>
          </a:stretch>
        </p:blipFill>
        <p:spPr>
          <a:xfrm>
            <a:off x="6371068" y="2267712"/>
            <a:ext cx="1975297" cy="4114800"/>
          </a:xfrm>
        </p:spPr>
      </p:pic>
      <p:pic>
        <p:nvPicPr>
          <p:cNvPr id="6" name="Picture 5" descr="A screenshot of a phone&#10;&#10;Description automatically generated">
            <a:extLst>
              <a:ext uri="{FF2B5EF4-FFF2-40B4-BE49-F238E27FC236}">
                <a16:creationId xmlns:a16="http://schemas.microsoft.com/office/drawing/2014/main" id="{C14A8601-614C-5365-ECA4-B82896549D52}"/>
              </a:ext>
            </a:extLst>
          </p:cNvPr>
          <p:cNvPicPr>
            <a:picLocks noChangeAspect="1"/>
          </p:cNvPicPr>
          <p:nvPr/>
        </p:nvPicPr>
        <p:blipFill>
          <a:blip r:embed="rId4"/>
          <a:stretch>
            <a:fillRect/>
          </a:stretch>
        </p:blipFill>
        <p:spPr>
          <a:xfrm>
            <a:off x="8757836" y="2270416"/>
            <a:ext cx="1982804" cy="4114800"/>
          </a:xfrm>
          <a:prstGeom prst="rect">
            <a:avLst/>
          </a:prstGeom>
        </p:spPr>
      </p:pic>
    </p:spTree>
    <p:extLst>
      <p:ext uri="{BB962C8B-B14F-4D97-AF65-F5344CB8AC3E}">
        <p14:creationId xmlns:p14="http://schemas.microsoft.com/office/powerpoint/2010/main" val="4161691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796D-360E-33C7-B65B-933D85285B58}"/>
              </a:ext>
            </a:extLst>
          </p:cNvPr>
          <p:cNvSpPr>
            <a:spLocks noGrp="1"/>
          </p:cNvSpPr>
          <p:nvPr>
            <p:ph type="title"/>
          </p:nvPr>
        </p:nvSpPr>
        <p:spPr/>
        <p:txBody>
          <a:bodyPr/>
          <a:lstStyle/>
          <a:p>
            <a:r>
              <a:rPr lang="en-US" dirty="0">
                <a:ea typeface="+mj-lt"/>
                <a:cs typeface="+mj-lt"/>
              </a:rPr>
              <a:t>Art Description Output</a:t>
            </a:r>
          </a:p>
          <a:p>
            <a:endParaRPr lang="en-US" dirty="0"/>
          </a:p>
        </p:txBody>
      </p:sp>
      <p:sp>
        <p:nvSpPr>
          <p:cNvPr id="3" name="Content Placeholder 2">
            <a:extLst>
              <a:ext uri="{FF2B5EF4-FFF2-40B4-BE49-F238E27FC236}">
                <a16:creationId xmlns:a16="http://schemas.microsoft.com/office/drawing/2014/main" id="{8DB8720D-7515-9418-1672-23A6C47A96A2}"/>
              </a:ext>
            </a:extLst>
          </p:cNvPr>
          <p:cNvSpPr>
            <a:spLocks noGrp="1"/>
          </p:cNvSpPr>
          <p:nvPr>
            <p:ph sz="half" idx="1"/>
          </p:nvPr>
        </p:nvSpPr>
        <p:spPr/>
        <p:txBody>
          <a:bodyPr vert="horz" lIns="91440" tIns="45720" rIns="91440" bIns="45720" rtlCol="0" anchor="t">
            <a:normAutofit lnSpcReduction="10000"/>
          </a:bodyPr>
          <a:lstStyle/>
          <a:p>
            <a:r>
              <a:rPr lang="en-US" dirty="0"/>
              <a:t>App may take time to load the generated description</a:t>
            </a:r>
          </a:p>
          <a:p>
            <a:r>
              <a:rPr lang="en-US" dirty="0"/>
              <a:t>User reads generated output and has option to:</a:t>
            </a:r>
          </a:p>
          <a:p>
            <a:pPr lvl="1">
              <a:buFont typeface="Courier New" panose="020B0604020202020204" pitchFamily="34" charset="0"/>
              <a:buChar char="o"/>
            </a:pPr>
            <a:r>
              <a:rPr lang="en-US" dirty="0"/>
              <a:t>Generate new output by giving new/modified inputs</a:t>
            </a:r>
          </a:p>
          <a:p>
            <a:pPr lvl="1">
              <a:buFont typeface="Courier New" panose="020B0604020202020204" pitchFamily="34" charset="0"/>
              <a:buChar char="o"/>
            </a:pPr>
            <a:r>
              <a:rPr lang="en-US" dirty="0"/>
              <a:t>Save the description</a:t>
            </a:r>
          </a:p>
          <a:p>
            <a:pPr lvl="1">
              <a:buFont typeface="Courier New" panose="020B0604020202020204" pitchFamily="34" charset="0"/>
              <a:buChar char="o"/>
            </a:pPr>
            <a:r>
              <a:rPr lang="en-US" dirty="0"/>
              <a:t>Go back to the home screen</a:t>
            </a:r>
          </a:p>
          <a:p>
            <a:endParaRPr lang="en-US" dirty="0"/>
          </a:p>
        </p:txBody>
      </p:sp>
      <p:pic>
        <p:nvPicPr>
          <p:cNvPr id="5" name="Content Placeholder 4" descr="A screenshot of a phone&#10;&#10;Description automatically generated">
            <a:extLst>
              <a:ext uri="{FF2B5EF4-FFF2-40B4-BE49-F238E27FC236}">
                <a16:creationId xmlns:a16="http://schemas.microsoft.com/office/drawing/2014/main" id="{E099A034-7D8F-87C4-A1A8-D0F2A5E72407}"/>
              </a:ext>
            </a:extLst>
          </p:cNvPr>
          <p:cNvPicPr>
            <a:picLocks noGrp="1" noChangeAspect="1"/>
          </p:cNvPicPr>
          <p:nvPr>
            <p:ph sz="half" idx="2"/>
          </p:nvPr>
        </p:nvPicPr>
        <p:blipFill>
          <a:blip r:embed="rId2"/>
          <a:stretch>
            <a:fillRect/>
          </a:stretch>
        </p:blipFill>
        <p:spPr>
          <a:xfrm>
            <a:off x="7836708" y="2267712"/>
            <a:ext cx="1956216" cy="4114800"/>
          </a:xfrm>
        </p:spPr>
      </p:pic>
    </p:spTree>
    <p:extLst>
      <p:ext uri="{BB962C8B-B14F-4D97-AF65-F5344CB8AC3E}">
        <p14:creationId xmlns:p14="http://schemas.microsoft.com/office/powerpoint/2010/main" val="2367041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A164-258B-075B-F915-F7A4E6346F7B}"/>
              </a:ext>
            </a:extLst>
          </p:cNvPr>
          <p:cNvSpPr>
            <a:spLocks noGrp="1"/>
          </p:cNvSpPr>
          <p:nvPr>
            <p:ph type="title"/>
          </p:nvPr>
        </p:nvSpPr>
        <p:spPr/>
        <p:txBody>
          <a:bodyPr/>
          <a:lstStyle/>
          <a:p>
            <a:r>
              <a:rPr lang="en-US" dirty="0">
                <a:ea typeface="+mj-lt"/>
                <a:cs typeface="+mj-lt"/>
              </a:rPr>
              <a:t>Home Screen: Updated Favorites</a:t>
            </a:r>
            <a:endParaRPr lang="en-US" dirty="0">
              <a:solidFill>
                <a:srgbClr val="808080"/>
              </a:solidFill>
              <a:ea typeface="+mj-lt"/>
              <a:cs typeface="+mj-lt"/>
            </a:endParaRPr>
          </a:p>
        </p:txBody>
      </p:sp>
      <p:sp>
        <p:nvSpPr>
          <p:cNvPr id="3" name="Content Placeholder 2">
            <a:extLst>
              <a:ext uri="{FF2B5EF4-FFF2-40B4-BE49-F238E27FC236}">
                <a16:creationId xmlns:a16="http://schemas.microsoft.com/office/drawing/2014/main" id="{75E230FB-4947-2E73-83B2-77B75E9869E4}"/>
              </a:ext>
            </a:extLst>
          </p:cNvPr>
          <p:cNvSpPr>
            <a:spLocks noGrp="1"/>
          </p:cNvSpPr>
          <p:nvPr>
            <p:ph sz="half" idx="1"/>
          </p:nvPr>
        </p:nvSpPr>
        <p:spPr/>
        <p:txBody>
          <a:bodyPr vert="horz" lIns="91440" tIns="45720" rIns="91440" bIns="45720" rtlCol="0" anchor="t">
            <a:normAutofit/>
          </a:bodyPr>
          <a:lstStyle/>
          <a:p>
            <a:r>
              <a:rPr lang="en-US" dirty="0"/>
              <a:t>Favorite art descriptions can be saved in the app, done using Firebase in the backend</a:t>
            </a:r>
          </a:p>
          <a:p>
            <a:r>
              <a:rPr lang="en-US" dirty="0"/>
              <a:t>List of saved favorites will be displayed on user's home screen</a:t>
            </a:r>
          </a:p>
        </p:txBody>
      </p:sp>
      <p:pic>
        <p:nvPicPr>
          <p:cNvPr id="5" name="Content Placeholder 4" descr="A screenshot of a phone&#10;&#10;Description automatically generated">
            <a:extLst>
              <a:ext uri="{FF2B5EF4-FFF2-40B4-BE49-F238E27FC236}">
                <a16:creationId xmlns:a16="http://schemas.microsoft.com/office/drawing/2014/main" id="{F3111BF3-B5C7-E5AC-E6DE-B29F7F314BE2}"/>
              </a:ext>
            </a:extLst>
          </p:cNvPr>
          <p:cNvPicPr>
            <a:picLocks noGrp="1" noChangeAspect="1"/>
          </p:cNvPicPr>
          <p:nvPr>
            <p:ph sz="half" idx="2"/>
          </p:nvPr>
        </p:nvPicPr>
        <p:blipFill>
          <a:blip r:embed="rId2"/>
          <a:stretch>
            <a:fillRect/>
          </a:stretch>
        </p:blipFill>
        <p:spPr>
          <a:xfrm>
            <a:off x="7825820" y="2267712"/>
            <a:ext cx="1977992" cy="4114800"/>
          </a:xfrm>
        </p:spPr>
      </p:pic>
    </p:spTree>
    <p:extLst>
      <p:ext uri="{BB962C8B-B14F-4D97-AF65-F5344CB8AC3E}">
        <p14:creationId xmlns:p14="http://schemas.microsoft.com/office/powerpoint/2010/main" val="933071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A164-258B-075B-F915-F7A4E6346F7B}"/>
              </a:ext>
            </a:extLst>
          </p:cNvPr>
          <p:cNvSpPr>
            <a:spLocks noGrp="1"/>
          </p:cNvSpPr>
          <p:nvPr>
            <p:ph type="title"/>
          </p:nvPr>
        </p:nvSpPr>
        <p:spPr/>
        <p:txBody>
          <a:bodyPr/>
          <a:lstStyle/>
          <a:p>
            <a:r>
              <a:rPr lang="en-US" dirty="0">
                <a:ea typeface="+mj-lt"/>
                <a:cs typeface="+mj-lt"/>
              </a:rPr>
              <a:t>View Info</a:t>
            </a:r>
            <a:endParaRPr lang="en-US" dirty="0">
              <a:solidFill>
                <a:srgbClr val="808080"/>
              </a:solidFill>
              <a:ea typeface="+mj-lt"/>
              <a:cs typeface="+mj-lt"/>
            </a:endParaRPr>
          </a:p>
        </p:txBody>
      </p:sp>
      <p:sp>
        <p:nvSpPr>
          <p:cNvPr id="3" name="Content Placeholder 2">
            <a:extLst>
              <a:ext uri="{FF2B5EF4-FFF2-40B4-BE49-F238E27FC236}">
                <a16:creationId xmlns:a16="http://schemas.microsoft.com/office/drawing/2014/main" id="{75E230FB-4947-2E73-83B2-77B75E9869E4}"/>
              </a:ext>
            </a:extLst>
          </p:cNvPr>
          <p:cNvSpPr>
            <a:spLocks noGrp="1"/>
          </p:cNvSpPr>
          <p:nvPr>
            <p:ph sz="half" idx="1"/>
          </p:nvPr>
        </p:nvSpPr>
        <p:spPr/>
        <p:txBody>
          <a:bodyPr vert="horz" lIns="91440" tIns="45720" rIns="91440" bIns="45720" rtlCol="0" anchor="t">
            <a:normAutofit/>
          </a:bodyPr>
          <a:lstStyle/>
          <a:p>
            <a:r>
              <a:rPr lang="en-US" dirty="0"/>
              <a:t>User can click on a previously saved description to view the info</a:t>
            </a:r>
          </a:p>
          <a:p>
            <a:endParaRPr lang="en-US" dirty="0"/>
          </a:p>
        </p:txBody>
      </p:sp>
      <p:pic>
        <p:nvPicPr>
          <p:cNvPr id="7" name="Content Placeholder 6" descr="A screenshot of a phone&#10;&#10;Description automatically generated">
            <a:extLst>
              <a:ext uri="{FF2B5EF4-FFF2-40B4-BE49-F238E27FC236}">
                <a16:creationId xmlns:a16="http://schemas.microsoft.com/office/drawing/2014/main" id="{17DEB859-A9C6-252E-A44B-4466C7FF4436}"/>
              </a:ext>
            </a:extLst>
          </p:cNvPr>
          <p:cNvPicPr>
            <a:picLocks noGrp="1" noChangeAspect="1"/>
          </p:cNvPicPr>
          <p:nvPr>
            <p:ph sz="half" idx="2"/>
          </p:nvPr>
        </p:nvPicPr>
        <p:blipFill>
          <a:blip r:embed="rId2"/>
          <a:stretch>
            <a:fillRect/>
          </a:stretch>
        </p:blipFill>
        <p:spPr>
          <a:xfrm>
            <a:off x="7824482" y="2267712"/>
            <a:ext cx="1980667" cy="4114800"/>
          </a:xfrm>
        </p:spPr>
      </p:pic>
    </p:spTree>
    <p:extLst>
      <p:ext uri="{BB962C8B-B14F-4D97-AF65-F5344CB8AC3E}">
        <p14:creationId xmlns:p14="http://schemas.microsoft.com/office/powerpoint/2010/main" val="1962935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AF08-9FC8-CC33-6922-8C5A038A5EFA}"/>
              </a:ext>
            </a:extLst>
          </p:cNvPr>
          <p:cNvSpPr>
            <a:spLocks noGrp="1"/>
          </p:cNvSpPr>
          <p:nvPr>
            <p:ph type="title"/>
          </p:nvPr>
        </p:nvSpPr>
        <p:spPr/>
        <p:txBody>
          <a:bodyPr/>
          <a:lstStyle/>
          <a:p>
            <a:r>
              <a:rPr lang="en-US" dirty="0"/>
              <a:t>Lessons from Building this App</a:t>
            </a:r>
          </a:p>
        </p:txBody>
      </p:sp>
      <p:sp>
        <p:nvSpPr>
          <p:cNvPr id="3" name="Text Placeholder 2">
            <a:extLst>
              <a:ext uri="{FF2B5EF4-FFF2-40B4-BE49-F238E27FC236}">
                <a16:creationId xmlns:a16="http://schemas.microsoft.com/office/drawing/2014/main" id="{A7D3339E-DDAB-50DB-F3FF-C75A21B6B741}"/>
              </a:ext>
            </a:extLst>
          </p:cNvPr>
          <p:cNvSpPr>
            <a:spLocks noGrp="1"/>
          </p:cNvSpPr>
          <p:nvPr>
            <p:ph idx="1"/>
          </p:nvPr>
        </p:nvSpPr>
        <p:spPr/>
        <p:txBody>
          <a:bodyPr vert="horz" lIns="91440" tIns="45720" rIns="91440" bIns="45720" rtlCol="0" anchor="t">
            <a:normAutofit/>
          </a:bodyPr>
          <a:lstStyle/>
          <a:p>
            <a:r>
              <a:rPr lang="en-US"/>
              <a:t>How pricing for LLM API works (Gemini Vision Pro 1.0)</a:t>
            </a:r>
          </a:p>
          <a:p>
            <a:r>
              <a:rPr lang="en-US"/>
              <a:t>How to cache an image using a third-party library (SDWebImage)</a:t>
            </a:r>
          </a:p>
          <a:p>
            <a:r>
              <a:rPr lang="en-US"/>
              <a:t>How to implement loading icon for buffering time (UIActivityIndicatorView)</a:t>
            </a:r>
            <a:endParaRPr lang="en-US" dirty="0"/>
          </a:p>
          <a:p>
            <a:endParaRPr lang="en-US" dirty="0"/>
          </a:p>
        </p:txBody>
      </p:sp>
    </p:spTree>
    <p:extLst>
      <p:ext uri="{BB962C8B-B14F-4D97-AF65-F5344CB8AC3E}">
        <p14:creationId xmlns:p14="http://schemas.microsoft.com/office/powerpoint/2010/main" val="4233297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BF57F-364D-962C-7C95-200A07C5FEE7}"/>
              </a:ext>
            </a:extLst>
          </p:cNvPr>
          <p:cNvSpPr>
            <a:spLocks noGrp="1"/>
          </p:cNvSpPr>
          <p:nvPr>
            <p:ph type="title"/>
          </p:nvPr>
        </p:nvSpPr>
        <p:spPr/>
        <p:txBody>
          <a:bodyPr/>
          <a:lstStyle/>
          <a:p>
            <a:r>
              <a:rPr lang="en-US" dirty="0"/>
              <a:t>Overall Reflections</a:t>
            </a:r>
          </a:p>
        </p:txBody>
      </p:sp>
      <p:sp>
        <p:nvSpPr>
          <p:cNvPr id="3" name="Text Placeholder 2">
            <a:extLst>
              <a:ext uri="{FF2B5EF4-FFF2-40B4-BE49-F238E27FC236}">
                <a16:creationId xmlns:a16="http://schemas.microsoft.com/office/drawing/2014/main" id="{3D018F45-70CB-930A-D570-5BDDEFEE9810}"/>
              </a:ext>
            </a:extLst>
          </p:cNvPr>
          <p:cNvSpPr>
            <a:spLocks noGrp="1"/>
          </p:cNvSpPr>
          <p:nvPr>
            <p:ph idx="1"/>
          </p:nvPr>
        </p:nvSpPr>
        <p:spPr/>
        <p:txBody>
          <a:bodyPr vert="horz" lIns="91440" tIns="45720" rIns="91440" bIns="45720" rtlCol="0" anchor="t">
            <a:normAutofit fontScale="92500"/>
          </a:bodyPr>
          <a:lstStyle/>
          <a:p>
            <a:r>
              <a:rPr lang="en-US"/>
              <a:t>We spent a lot of time on the design and subsequent iterations</a:t>
            </a:r>
            <a:endParaRPr lang="en-US" dirty="0"/>
          </a:p>
          <a:p>
            <a:r>
              <a:rPr lang="en-US"/>
              <a:t>We also spent a lot of time researching and learning how to use the API and libraries required for the app</a:t>
            </a:r>
            <a:endParaRPr lang="en-US" dirty="0"/>
          </a:p>
          <a:p>
            <a:r>
              <a:rPr lang="en-US"/>
              <a:t>Due to this, development time was reduced from what we initially expected</a:t>
            </a:r>
            <a:endParaRPr lang="en-US" dirty="0"/>
          </a:p>
          <a:p>
            <a:r>
              <a:rPr lang="en-US"/>
              <a:t>Overall, fun learning experience, especially with learning how to use Gemini API</a:t>
            </a:r>
            <a:endParaRPr lang="en-US" dirty="0"/>
          </a:p>
          <a:p>
            <a:endParaRPr lang="en-US" dirty="0"/>
          </a:p>
        </p:txBody>
      </p:sp>
    </p:spTree>
    <p:extLst>
      <p:ext uri="{BB962C8B-B14F-4D97-AF65-F5344CB8AC3E}">
        <p14:creationId xmlns:p14="http://schemas.microsoft.com/office/powerpoint/2010/main" val="1799674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5ACC6BB2-28F8-4405-829D-0562733BE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Freeform: Shape 42">
            <a:extLst>
              <a:ext uri="{FF2B5EF4-FFF2-40B4-BE49-F238E27FC236}">
                <a16:creationId xmlns:a16="http://schemas.microsoft.com/office/drawing/2014/main" id="{5C2E53F0-AD54-4A55-99A0-EC896CE3C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4" name="Freeform: Shape 43">
            <a:extLst>
              <a:ext uri="{FF2B5EF4-FFF2-40B4-BE49-F238E27FC236}">
                <a16:creationId xmlns:a16="http://schemas.microsoft.com/office/drawing/2014/main" id="{D15F19F8-85EE-477A-ACBA-4B6D0697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B622683-9AF0-CB92-BC95-3494226AE1AA}"/>
              </a:ext>
            </a:extLst>
          </p:cNvPr>
          <p:cNvSpPr>
            <a:spLocks noGrp="1"/>
          </p:cNvSpPr>
          <p:nvPr>
            <p:ph type="title"/>
          </p:nvPr>
        </p:nvSpPr>
        <p:spPr>
          <a:xfrm>
            <a:off x="838200" y="253397"/>
            <a:ext cx="10515600" cy="1273233"/>
          </a:xfrm>
        </p:spPr>
        <p:txBody>
          <a:bodyPr>
            <a:normAutofit/>
          </a:bodyPr>
          <a:lstStyle/>
          <a:p>
            <a:r>
              <a:rPr lang="en-US" dirty="0"/>
              <a:t>GitHub Repository</a:t>
            </a:r>
          </a:p>
        </p:txBody>
      </p:sp>
      <p:sp>
        <p:nvSpPr>
          <p:cNvPr id="45" name="Rectangle 4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97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Content Placeholder 19">
            <a:extLst>
              <a:ext uri="{FF2B5EF4-FFF2-40B4-BE49-F238E27FC236}">
                <a16:creationId xmlns:a16="http://schemas.microsoft.com/office/drawing/2014/main" id="{F8E84383-B736-E3B7-7503-E8A5F10FEF4D}"/>
              </a:ext>
            </a:extLst>
          </p:cNvPr>
          <p:cNvSpPr>
            <a:spLocks noGrp="1"/>
          </p:cNvSpPr>
          <p:nvPr>
            <p:ph idx="1"/>
          </p:nvPr>
        </p:nvSpPr>
        <p:spPr/>
        <p:txBody>
          <a:bodyPr vert="horz" lIns="91440" tIns="45720" rIns="91440" bIns="45720" rtlCol="0" anchor="t">
            <a:normAutofit/>
          </a:bodyPr>
          <a:lstStyle/>
          <a:p>
            <a:r>
              <a:rPr lang="en-US" dirty="0">
                <a:ea typeface="+mn-lt"/>
                <a:cs typeface="+mn-lt"/>
                <a:hlinkClick r:id="rId3"/>
              </a:rPr>
              <a:t>https://github.com/curiouspratik/ArtEcho.git</a:t>
            </a:r>
            <a:r>
              <a:rPr lang="en-US" dirty="0">
                <a:ea typeface="+mn-lt"/>
                <a:cs typeface="+mn-lt"/>
              </a:rPr>
              <a:t> </a:t>
            </a:r>
            <a:endParaRPr lang="en-US"/>
          </a:p>
        </p:txBody>
      </p:sp>
    </p:spTree>
    <p:extLst>
      <p:ext uri="{BB962C8B-B14F-4D97-AF65-F5344CB8AC3E}">
        <p14:creationId xmlns:p14="http://schemas.microsoft.com/office/powerpoint/2010/main" val="1380523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34FDE-190C-23CB-0C36-6F0977C9D7B7}"/>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0C28E78C-8F77-E62E-F822-383B6B1664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67533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897643-9197-77D5-EFDB-49DB6C69549D}"/>
              </a:ext>
            </a:extLst>
          </p:cNvPr>
          <p:cNvSpPr>
            <a:spLocks noGrp="1"/>
          </p:cNvSpPr>
          <p:nvPr>
            <p:ph type="title"/>
          </p:nvPr>
        </p:nvSpPr>
        <p:spPr>
          <a:xfrm>
            <a:off x="411480" y="987552"/>
            <a:ext cx="4485861" cy="1088136"/>
          </a:xfrm>
        </p:spPr>
        <p:txBody>
          <a:bodyPr anchor="b">
            <a:normAutofit/>
          </a:bodyPr>
          <a:lstStyle/>
          <a:p>
            <a:r>
              <a:rPr lang="en-US" sz="3400" dirty="0"/>
              <a:t>What Does it Do?</a:t>
            </a:r>
          </a:p>
        </p:txBody>
      </p:sp>
      <p:sp>
        <p:nvSpPr>
          <p:cNvPr id="13" name="Rectangle 12">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FD63BE9A-F2CA-AC25-9326-27118D75ABF4}"/>
              </a:ext>
            </a:extLst>
          </p:cNvPr>
          <p:cNvSpPr>
            <a:spLocks noGrp="1"/>
          </p:cNvSpPr>
          <p:nvPr>
            <p:ph idx="1"/>
          </p:nvPr>
        </p:nvSpPr>
        <p:spPr>
          <a:xfrm>
            <a:off x="411479" y="2688336"/>
            <a:ext cx="4498848" cy="3584448"/>
          </a:xfrm>
        </p:spPr>
        <p:txBody>
          <a:bodyPr anchor="t">
            <a:normAutofit/>
          </a:bodyPr>
          <a:lstStyle/>
          <a:p>
            <a:r>
              <a:rPr lang="en-US" sz="1700" dirty="0"/>
              <a:t>An app that helps people understand paintings and sculptures in museums using a large-language model (LLM)</a:t>
            </a:r>
          </a:p>
          <a:p>
            <a:r>
              <a:rPr lang="en-US" sz="1700" dirty="0"/>
              <a:t>Takes a photo as an input and then outputs an LLM-generated informative/meaningful description of the art piece</a:t>
            </a:r>
          </a:p>
        </p:txBody>
      </p:sp>
      <p:pic>
        <p:nvPicPr>
          <p:cNvPr id="4" name="Content Placeholder 3" descr="Free stock photo of art, artwork, gallery">
            <a:extLst>
              <a:ext uri="{FF2B5EF4-FFF2-40B4-BE49-F238E27FC236}">
                <a16:creationId xmlns:a16="http://schemas.microsoft.com/office/drawing/2014/main" id="{C09A5B76-A1BF-9E36-B3C4-96F79FA8432A}"/>
              </a:ext>
            </a:extLst>
          </p:cNvPr>
          <p:cNvPicPr>
            <a:picLocks noChangeAspect="1"/>
          </p:cNvPicPr>
          <p:nvPr/>
        </p:nvPicPr>
        <p:blipFill rotWithShape="1">
          <a:blip r:embed="rId3"/>
          <a:srcRect l="17857" r="11628"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114299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oup of people looking at a statue&#10;&#10;Description automatically generated">
            <a:extLst>
              <a:ext uri="{FF2B5EF4-FFF2-40B4-BE49-F238E27FC236}">
                <a16:creationId xmlns:a16="http://schemas.microsoft.com/office/drawing/2014/main" id="{8A5B9CEA-F90A-92C7-FAC3-F04757C8B79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5628" r="-1" b="-1"/>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E4B2E-1E3C-5C67-6E69-BD5E5A94B84E}"/>
              </a:ext>
            </a:extLst>
          </p:cNvPr>
          <p:cNvSpPr>
            <a:spLocks noGrp="1"/>
          </p:cNvSpPr>
          <p:nvPr>
            <p:ph type="title"/>
          </p:nvPr>
        </p:nvSpPr>
        <p:spPr>
          <a:xfrm>
            <a:off x="371094" y="1161288"/>
            <a:ext cx="3438144" cy="1124712"/>
          </a:xfrm>
        </p:spPr>
        <p:txBody>
          <a:bodyPr anchor="b">
            <a:normAutofit/>
          </a:bodyPr>
          <a:lstStyle/>
          <a:p>
            <a:r>
              <a:rPr lang="en-US" sz="2800"/>
              <a:t>Target Audience</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2B8D2F9B-01B6-D511-914D-F1769B0170AE}"/>
              </a:ext>
            </a:extLst>
          </p:cNvPr>
          <p:cNvSpPr>
            <a:spLocks noGrp="1"/>
          </p:cNvSpPr>
          <p:nvPr>
            <p:ph idx="1"/>
          </p:nvPr>
        </p:nvSpPr>
        <p:spPr>
          <a:xfrm>
            <a:off x="371094" y="2718054"/>
            <a:ext cx="3438906" cy="3207258"/>
          </a:xfrm>
        </p:spPr>
        <p:txBody>
          <a:bodyPr anchor="t">
            <a:normAutofit/>
          </a:bodyPr>
          <a:lstStyle/>
          <a:p>
            <a:r>
              <a:rPr lang="en-US" sz="1700" dirty="0"/>
              <a:t>Main focus is to help parents explain art to their kids</a:t>
            </a:r>
          </a:p>
          <a:p>
            <a:r>
              <a:rPr lang="en-US" sz="1700" dirty="0"/>
              <a:t>Or help anyone who wants to learn about art</a:t>
            </a:r>
          </a:p>
        </p:txBody>
      </p:sp>
      <p:sp>
        <p:nvSpPr>
          <p:cNvPr id="5" name="TextBox 4">
            <a:extLst>
              <a:ext uri="{FF2B5EF4-FFF2-40B4-BE49-F238E27FC236}">
                <a16:creationId xmlns:a16="http://schemas.microsoft.com/office/drawing/2014/main" id="{BBAFBB20-FEA8-42EA-8A01-DAD5563FF665}"/>
              </a:ext>
            </a:extLst>
          </p:cNvPr>
          <p:cNvSpPr txBox="1"/>
          <p:nvPr/>
        </p:nvSpPr>
        <p:spPr>
          <a:xfrm>
            <a:off x="9718246" y="6657945"/>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421859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7C8A98-B022-93A9-B595-EC5FD2448336}"/>
              </a:ext>
            </a:extLst>
          </p:cNvPr>
          <p:cNvSpPr>
            <a:spLocks noGrp="1"/>
          </p:cNvSpPr>
          <p:nvPr>
            <p:ph type="title"/>
          </p:nvPr>
        </p:nvSpPr>
        <p:spPr>
          <a:xfrm>
            <a:off x="7255564" y="834888"/>
            <a:ext cx="4314645" cy="1268958"/>
          </a:xfrm>
        </p:spPr>
        <p:txBody>
          <a:bodyPr anchor="b">
            <a:normAutofit/>
          </a:bodyPr>
          <a:lstStyle/>
          <a:p>
            <a:r>
              <a:rPr lang="en-US" sz="3200"/>
              <a:t>Significance</a:t>
            </a:r>
          </a:p>
        </p:txBody>
      </p:sp>
      <p:pic>
        <p:nvPicPr>
          <p:cNvPr id="8" name="Picture 7" descr="A spiral staircase with lights&#10;&#10;Description automatically generated">
            <a:extLst>
              <a:ext uri="{FF2B5EF4-FFF2-40B4-BE49-F238E27FC236}">
                <a16:creationId xmlns:a16="http://schemas.microsoft.com/office/drawing/2014/main" id="{9BD80570-90B4-E538-4616-29E31C45FC62}"/>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049"/>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38" name="Rectangle 37">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572" y="2240371"/>
            <a:ext cx="42062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B366C5C-91CB-1EB8-B653-75EBD59AF86A}"/>
              </a:ext>
            </a:extLst>
          </p:cNvPr>
          <p:cNvSpPr>
            <a:spLocks noGrp="1"/>
          </p:cNvSpPr>
          <p:nvPr>
            <p:ph idx="1"/>
          </p:nvPr>
        </p:nvSpPr>
        <p:spPr>
          <a:xfrm>
            <a:off x="7255563" y="2557587"/>
            <a:ext cx="4314645" cy="3717317"/>
          </a:xfrm>
        </p:spPr>
        <p:txBody>
          <a:bodyPr vert="horz" lIns="91440" tIns="45720" rIns="91440" bIns="45720" rtlCol="0" anchor="t">
            <a:normAutofit/>
          </a:bodyPr>
          <a:lstStyle/>
          <a:p>
            <a:r>
              <a:rPr lang="en-US" sz="1700">
                <a:ea typeface="+mn-lt"/>
                <a:cs typeface="+mn-lt"/>
              </a:rPr>
              <a:t>The name "</a:t>
            </a:r>
            <a:r>
              <a:rPr lang="en-US" sz="1700" err="1">
                <a:ea typeface="+mn-lt"/>
                <a:cs typeface="+mn-lt"/>
              </a:rPr>
              <a:t>ArtEcho</a:t>
            </a:r>
            <a:r>
              <a:rPr lang="en-US" sz="1700">
                <a:ea typeface="+mn-lt"/>
                <a:cs typeface="+mn-lt"/>
              </a:rPr>
              <a:t>" suggests  reflection or reverberation of art's essence, history, and stories back to the audience. It captures the app's mission to not just present art but to echo its deeper meanings, contexts, and narratives to the user. This name emphasizes the interactive and resonant nature of the app, where each piece of art or cultural artifact echoes through time to reach and educate the viewer.</a:t>
            </a:r>
          </a:p>
          <a:p>
            <a:endParaRPr lang="en-US" sz="1700"/>
          </a:p>
        </p:txBody>
      </p:sp>
    </p:spTree>
    <p:extLst>
      <p:ext uri="{BB962C8B-B14F-4D97-AF65-F5344CB8AC3E}">
        <p14:creationId xmlns:p14="http://schemas.microsoft.com/office/powerpoint/2010/main" val="4226492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A6230-1DA3-76E9-1E98-0FC61973B75E}"/>
              </a:ext>
            </a:extLst>
          </p:cNvPr>
          <p:cNvSpPr>
            <a:spLocks noGrp="1"/>
          </p:cNvSpPr>
          <p:nvPr>
            <p:ph type="title"/>
          </p:nvPr>
        </p:nvSpPr>
        <p:spPr/>
        <p:txBody>
          <a:bodyPr/>
          <a:lstStyle/>
          <a:p>
            <a:r>
              <a:rPr lang="en-US" dirty="0"/>
              <a:t>Initial Plans vs. Implementation</a:t>
            </a:r>
          </a:p>
        </p:txBody>
      </p:sp>
      <p:sp>
        <p:nvSpPr>
          <p:cNvPr id="3" name="Text Placeholder 2">
            <a:extLst>
              <a:ext uri="{FF2B5EF4-FFF2-40B4-BE49-F238E27FC236}">
                <a16:creationId xmlns:a16="http://schemas.microsoft.com/office/drawing/2014/main" id="{E9540035-5835-7A49-78B8-9756067BDFFB}"/>
              </a:ext>
            </a:extLst>
          </p:cNvPr>
          <p:cNvSpPr>
            <a:spLocks noGrp="1"/>
          </p:cNvSpPr>
          <p:nvPr>
            <p:ph idx="1"/>
          </p:nvPr>
        </p:nvSpPr>
        <p:spPr/>
        <p:txBody>
          <a:bodyPr vert="horz" lIns="91440" tIns="45720" rIns="91440" bIns="45720" rtlCol="0" anchor="t">
            <a:normAutofit/>
          </a:bodyPr>
          <a:lstStyle/>
          <a:p>
            <a:r>
              <a:rPr lang="en-US">
                <a:latin typeface="Arial"/>
                <a:cs typeface="Arial"/>
              </a:rPr>
              <a:t>Over time, we consolidated some of our initial planned views so that UI became more intuitive</a:t>
            </a:r>
          </a:p>
          <a:p>
            <a:r>
              <a:rPr lang="en-US">
                <a:latin typeface="Arial"/>
                <a:cs typeface="Arial"/>
              </a:rPr>
              <a:t>We decided to forgo a profile page because we did not want to store more personal info about the user than was necessary</a:t>
            </a:r>
            <a:endParaRPr lang="en-US" dirty="0">
              <a:latin typeface="Arial"/>
              <a:cs typeface="Arial"/>
            </a:endParaRPr>
          </a:p>
          <a:p>
            <a:endParaRPr lang="en-US" dirty="0">
              <a:latin typeface="Arial"/>
              <a:cs typeface="Arial"/>
            </a:endParaRPr>
          </a:p>
          <a:p>
            <a:endParaRPr lang="en-US" dirty="0"/>
          </a:p>
        </p:txBody>
      </p:sp>
    </p:spTree>
    <p:extLst>
      <p:ext uri="{BB962C8B-B14F-4D97-AF65-F5344CB8AC3E}">
        <p14:creationId xmlns:p14="http://schemas.microsoft.com/office/powerpoint/2010/main" val="1449254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A6230-1DA3-76E9-1E98-0FC61973B75E}"/>
              </a:ext>
            </a:extLst>
          </p:cNvPr>
          <p:cNvSpPr>
            <a:spLocks noGrp="1"/>
          </p:cNvSpPr>
          <p:nvPr>
            <p:ph type="title"/>
          </p:nvPr>
        </p:nvSpPr>
        <p:spPr/>
        <p:txBody>
          <a:bodyPr/>
          <a:lstStyle/>
          <a:p>
            <a:r>
              <a:rPr lang="en-US" dirty="0"/>
              <a:t>Future Development Goals</a:t>
            </a:r>
          </a:p>
        </p:txBody>
      </p:sp>
      <p:sp>
        <p:nvSpPr>
          <p:cNvPr id="3" name="Text Placeholder 2">
            <a:extLst>
              <a:ext uri="{FF2B5EF4-FFF2-40B4-BE49-F238E27FC236}">
                <a16:creationId xmlns:a16="http://schemas.microsoft.com/office/drawing/2014/main" id="{E9540035-5835-7A49-78B8-9756067BDFFB}"/>
              </a:ext>
            </a:extLst>
          </p:cNvPr>
          <p:cNvSpPr>
            <a:spLocks noGrp="1"/>
          </p:cNvSpPr>
          <p:nvPr>
            <p:ph idx="1"/>
          </p:nvPr>
        </p:nvSpPr>
        <p:spPr/>
        <p:txBody>
          <a:bodyPr vert="horz" lIns="91440" tIns="45720" rIns="91440" bIns="45720" rtlCol="0" anchor="t">
            <a:normAutofit/>
          </a:bodyPr>
          <a:lstStyle/>
          <a:p>
            <a:r>
              <a:rPr lang="en-US" dirty="0"/>
              <a:t>Add feature for user to add their own API key for the LLM</a:t>
            </a:r>
          </a:p>
          <a:p>
            <a:r>
              <a:rPr lang="en-US" dirty="0"/>
              <a:t>Switch data storage from Firebase to local so their data is </a:t>
            </a:r>
            <a:r>
              <a:rPr lang="en-US"/>
              <a:t>not shared on internet</a:t>
            </a:r>
          </a:p>
          <a:p>
            <a:r>
              <a:rPr lang="en-US"/>
              <a:t>Have a standard default prompt so the user does not necessarily need to write one themselves</a:t>
            </a:r>
          </a:p>
          <a:p>
            <a:endParaRPr lang="en-US" dirty="0"/>
          </a:p>
        </p:txBody>
      </p:sp>
    </p:spTree>
    <p:extLst>
      <p:ext uri="{BB962C8B-B14F-4D97-AF65-F5344CB8AC3E}">
        <p14:creationId xmlns:p14="http://schemas.microsoft.com/office/powerpoint/2010/main" val="3681956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0E2EC-8C55-C413-0FFF-3E1996E0237E}"/>
              </a:ext>
            </a:extLst>
          </p:cNvPr>
          <p:cNvSpPr>
            <a:spLocks noGrp="1"/>
          </p:cNvSpPr>
          <p:nvPr>
            <p:ph type="ctrTitle"/>
          </p:nvPr>
        </p:nvSpPr>
        <p:spPr/>
        <p:txBody>
          <a:bodyPr/>
          <a:lstStyle/>
          <a:p>
            <a:r>
              <a:rPr lang="en-US"/>
              <a:t>App Walkthrough</a:t>
            </a:r>
            <a:endParaRPr lang="en-US" dirty="0"/>
          </a:p>
        </p:txBody>
      </p:sp>
      <p:sp>
        <p:nvSpPr>
          <p:cNvPr id="3" name="Subtitle 2">
            <a:extLst>
              <a:ext uri="{FF2B5EF4-FFF2-40B4-BE49-F238E27FC236}">
                <a16:creationId xmlns:a16="http://schemas.microsoft.com/office/drawing/2014/main" id="{A77CBF99-3DD9-82E4-A219-9152AE1A65E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14749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FDAC-8CA9-66A7-F619-09012EEBE1F8}"/>
              </a:ext>
            </a:extLst>
          </p:cNvPr>
          <p:cNvSpPr>
            <a:spLocks noGrp="1"/>
          </p:cNvSpPr>
          <p:nvPr>
            <p:ph type="title"/>
          </p:nvPr>
        </p:nvSpPr>
        <p:spPr/>
        <p:txBody>
          <a:bodyPr/>
          <a:lstStyle/>
          <a:p>
            <a:r>
              <a:rPr lang="en-US" dirty="0"/>
              <a:t>Home Screen: Default</a:t>
            </a:r>
          </a:p>
        </p:txBody>
      </p:sp>
      <p:sp>
        <p:nvSpPr>
          <p:cNvPr id="3" name="Content Placeholder 2">
            <a:extLst>
              <a:ext uri="{FF2B5EF4-FFF2-40B4-BE49-F238E27FC236}">
                <a16:creationId xmlns:a16="http://schemas.microsoft.com/office/drawing/2014/main" id="{E8E04072-B797-36B0-1097-EA18D32E0CFE}"/>
              </a:ext>
            </a:extLst>
          </p:cNvPr>
          <p:cNvSpPr>
            <a:spLocks noGrp="1"/>
          </p:cNvSpPr>
          <p:nvPr>
            <p:ph sz="half" idx="1"/>
          </p:nvPr>
        </p:nvSpPr>
        <p:spPr/>
        <p:txBody>
          <a:bodyPr vert="horz" lIns="91440" tIns="45720" rIns="91440" bIns="45720" rtlCol="0" anchor="t">
            <a:normAutofit/>
          </a:bodyPr>
          <a:lstStyle/>
          <a:p>
            <a:r>
              <a:rPr lang="en-US" dirty="0"/>
              <a:t>Serves as entry point to the app</a:t>
            </a:r>
          </a:p>
          <a:p>
            <a:r>
              <a:rPr lang="en-US" dirty="0"/>
              <a:t>User needs to login or register to use app</a:t>
            </a:r>
          </a:p>
          <a:p>
            <a:r>
              <a:rPr lang="en-US" dirty="0"/>
              <a:t>Click "Sign in"</a:t>
            </a:r>
          </a:p>
          <a:p>
            <a:endParaRPr lang="en-US" dirty="0"/>
          </a:p>
        </p:txBody>
      </p:sp>
      <p:pic>
        <p:nvPicPr>
          <p:cNvPr id="6" name="Content Placeholder 5" descr="A black rectangular frame with a white background&#10;&#10;Description automatically generated">
            <a:extLst>
              <a:ext uri="{FF2B5EF4-FFF2-40B4-BE49-F238E27FC236}">
                <a16:creationId xmlns:a16="http://schemas.microsoft.com/office/drawing/2014/main" id="{60D82B6C-0CCB-824C-3631-EAEB4E012629}"/>
              </a:ext>
            </a:extLst>
          </p:cNvPr>
          <p:cNvPicPr>
            <a:picLocks noGrp="1" noChangeAspect="1"/>
          </p:cNvPicPr>
          <p:nvPr>
            <p:ph sz="half" idx="2"/>
          </p:nvPr>
        </p:nvPicPr>
        <p:blipFill>
          <a:blip r:embed="rId3"/>
          <a:stretch>
            <a:fillRect/>
          </a:stretch>
        </p:blipFill>
        <p:spPr>
          <a:xfrm>
            <a:off x="7502935" y="2303904"/>
            <a:ext cx="1931694" cy="4040885"/>
          </a:xfrm>
        </p:spPr>
      </p:pic>
    </p:spTree>
    <p:extLst>
      <p:ext uri="{BB962C8B-B14F-4D97-AF65-F5344CB8AC3E}">
        <p14:creationId xmlns:p14="http://schemas.microsoft.com/office/powerpoint/2010/main" val="4109216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BFDAC-8CA9-66A7-F619-09012EEBE1F8}"/>
              </a:ext>
            </a:extLst>
          </p:cNvPr>
          <p:cNvSpPr>
            <a:spLocks noGrp="1"/>
          </p:cNvSpPr>
          <p:nvPr>
            <p:ph type="title"/>
          </p:nvPr>
        </p:nvSpPr>
        <p:spPr/>
        <p:txBody>
          <a:bodyPr/>
          <a:lstStyle/>
          <a:p>
            <a:r>
              <a:rPr lang="en-US" dirty="0"/>
              <a:t>Login or Register</a:t>
            </a:r>
          </a:p>
        </p:txBody>
      </p:sp>
      <p:sp>
        <p:nvSpPr>
          <p:cNvPr id="3" name="Content Placeholder 2">
            <a:extLst>
              <a:ext uri="{FF2B5EF4-FFF2-40B4-BE49-F238E27FC236}">
                <a16:creationId xmlns:a16="http://schemas.microsoft.com/office/drawing/2014/main" id="{F25E88D9-53E7-58FE-65E0-0DBB8611C87F}"/>
              </a:ext>
            </a:extLst>
          </p:cNvPr>
          <p:cNvSpPr>
            <a:spLocks noGrp="1"/>
          </p:cNvSpPr>
          <p:nvPr>
            <p:ph sz="half" idx="1"/>
          </p:nvPr>
        </p:nvSpPr>
        <p:spPr/>
        <p:txBody>
          <a:bodyPr vert="horz" lIns="91440" tIns="45720" rIns="91440" bIns="45720" rtlCol="0" anchor="t">
            <a:normAutofit/>
          </a:bodyPr>
          <a:lstStyle/>
          <a:p>
            <a:r>
              <a:rPr lang="en-US" dirty="0"/>
              <a:t>Enter user credentials to login into or register an account</a:t>
            </a:r>
          </a:p>
          <a:p>
            <a:r>
              <a:rPr lang="en-US" dirty="0"/>
              <a:t>User data stored in and login authenticated by Firebase</a:t>
            </a:r>
          </a:p>
        </p:txBody>
      </p:sp>
      <p:pic>
        <p:nvPicPr>
          <p:cNvPr id="5" name="Content Placeholder 4" descr="A screen shot of a sign in&#10;&#10;Description automatically generated">
            <a:extLst>
              <a:ext uri="{FF2B5EF4-FFF2-40B4-BE49-F238E27FC236}">
                <a16:creationId xmlns:a16="http://schemas.microsoft.com/office/drawing/2014/main" id="{24454EE2-B2E9-1D08-F344-946745CB425A}"/>
              </a:ext>
            </a:extLst>
          </p:cNvPr>
          <p:cNvPicPr>
            <a:picLocks noGrp="1" noChangeAspect="1"/>
          </p:cNvPicPr>
          <p:nvPr>
            <p:ph sz="half" idx="2"/>
          </p:nvPr>
        </p:nvPicPr>
        <p:blipFill>
          <a:blip r:embed="rId3"/>
          <a:stretch>
            <a:fillRect/>
          </a:stretch>
        </p:blipFill>
        <p:spPr>
          <a:xfrm>
            <a:off x="6054146" y="2267712"/>
            <a:ext cx="1958741" cy="4114800"/>
          </a:xfrm>
        </p:spPr>
      </p:pic>
      <p:pic>
        <p:nvPicPr>
          <p:cNvPr id="6" name="Picture 5" descr="A screen shot of a phone&#10;&#10;Description automatically generated">
            <a:extLst>
              <a:ext uri="{FF2B5EF4-FFF2-40B4-BE49-F238E27FC236}">
                <a16:creationId xmlns:a16="http://schemas.microsoft.com/office/drawing/2014/main" id="{0C195E28-1539-E7CC-2180-0D6F8EE01326}"/>
              </a:ext>
            </a:extLst>
          </p:cNvPr>
          <p:cNvPicPr>
            <a:picLocks noChangeAspect="1"/>
          </p:cNvPicPr>
          <p:nvPr/>
        </p:nvPicPr>
        <p:blipFill>
          <a:blip r:embed="rId4"/>
          <a:stretch>
            <a:fillRect/>
          </a:stretch>
        </p:blipFill>
        <p:spPr>
          <a:xfrm>
            <a:off x="8331801" y="2263548"/>
            <a:ext cx="1961484" cy="4114800"/>
          </a:xfrm>
          <a:prstGeom prst="rect">
            <a:avLst/>
          </a:prstGeom>
        </p:spPr>
      </p:pic>
    </p:spTree>
    <p:extLst>
      <p:ext uri="{BB962C8B-B14F-4D97-AF65-F5344CB8AC3E}">
        <p14:creationId xmlns:p14="http://schemas.microsoft.com/office/powerpoint/2010/main" val="2972754269"/>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18</Slides>
  <Notes>13</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AccentBoxVTI</vt:lpstr>
      <vt:lpstr>ArtEcho</vt:lpstr>
      <vt:lpstr>What Does it Do?</vt:lpstr>
      <vt:lpstr>Target Audience</vt:lpstr>
      <vt:lpstr>Significance</vt:lpstr>
      <vt:lpstr>Initial Plans vs. Implementation</vt:lpstr>
      <vt:lpstr>Future Development Goals</vt:lpstr>
      <vt:lpstr>App Walkthrough</vt:lpstr>
      <vt:lpstr>Home Screen: Default</vt:lpstr>
      <vt:lpstr>Login or Register</vt:lpstr>
      <vt:lpstr>Home Screen: Logged In</vt:lpstr>
      <vt:lpstr>Photo and Prompt Input </vt:lpstr>
      <vt:lpstr>Art Description Output </vt:lpstr>
      <vt:lpstr>Home Screen: Updated Favorites</vt:lpstr>
      <vt:lpstr>View Info</vt:lpstr>
      <vt:lpstr>Lessons from Building this App</vt:lpstr>
      <vt:lpstr>Overall Reflections</vt:lpstr>
      <vt:lpstr>GitHub Repository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236</cp:revision>
  <dcterms:created xsi:type="dcterms:W3CDTF">2024-02-15T03:43:05Z</dcterms:created>
  <dcterms:modified xsi:type="dcterms:W3CDTF">2024-04-18T23:37:40Z</dcterms:modified>
</cp:coreProperties>
</file>